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7" d="100"/>
          <a:sy n="67" d="100"/>
        </p:scale>
        <p:origin x="3246" y="12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F679-7303-4D59-9528-E6F9B1488AF1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CF7B7-D316-4B79-9904-A3C1A1953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909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F679-7303-4D59-9528-E6F9B1488AF1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CF7B7-D316-4B79-9904-A3C1A1953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281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F679-7303-4D59-9528-E6F9B1488AF1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CF7B7-D316-4B79-9904-A3C1A1953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049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F679-7303-4D59-9528-E6F9B1488AF1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CF7B7-D316-4B79-9904-A3C1A1953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821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F679-7303-4D59-9528-E6F9B1488AF1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CF7B7-D316-4B79-9904-A3C1A1953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262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F679-7303-4D59-9528-E6F9B1488AF1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CF7B7-D316-4B79-9904-A3C1A1953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304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F679-7303-4D59-9528-E6F9B1488AF1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CF7B7-D316-4B79-9904-A3C1A1953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30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F679-7303-4D59-9528-E6F9B1488AF1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CF7B7-D316-4B79-9904-A3C1A1953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909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F679-7303-4D59-9528-E6F9B1488AF1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CF7B7-D316-4B79-9904-A3C1A1953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323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F679-7303-4D59-9528-E6F9B1488AF1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CF7B7-D316-4B79-9904-A3C1A1953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722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F679-7303-4D59-9528-E6F9B1488AF1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CF7B7-D316-4B79-9904-A3C1A1953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750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1F679-7303-4D59-9528-E6F9B1488AF1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CF7B7-D316-4B79-9904-A3C1A1953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74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uipay.jp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logoform.jp/form/uqfT/147165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372960" y="1850039"/>
            <a:ext cx="6813755" cy="857412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/>
            </a:solidFill>
          </a:ln>
          <a:effectLst>
            <a:outerShdw blurRad="50800" dist="38100" sx="101000" sy="101000" algn="l" rotWithShape="0">
              <a:schemeClr val="accent4">
                <a:lumMod val="60000"/>
                <a:lumOff val="4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475633" y="8092606"/>
            <a:ext cx="6532700" cy="22147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角丸四角形 40"/>
          <p:cNvSpPr/>
          <p:nvPr/>
        </p:nvSpPr>
        <p:spPr>
          <a:xfrm>
            <a:off x="566712" y="5200938"/>
            <a:ext cx="5929258" cy="161326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2960" y="866472"/>
            <a:ext cx="6813755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糸魚川市外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（近隣市町村は除く）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の医療機関や療育施設などへ定期的に受診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リハビリ等で通院している方の経済的負担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への支援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として、翠ペイポイントを助成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する「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こども療育交通費助成事業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」を実施します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11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98550" y="7307966"/>
            <a:ext cx="2495550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助成の</a:t>
            </a:r>
            <a:r>
              <a:rPr lang="ja-JP" altLang="en-US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対象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88482" y="5136557"/>
            <a:ext cx="5805221" cy="16542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市外</a:t>
            </a:r>
            <a:r>
              <a:rPr lang="ja-JP" altLang="en-US" sz="9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注</a:t>
            </a:r>
            <a:r>
              <a:rPr lang="en-US" altLang="ja-JP" sz="9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対象施設</a:t>
            </a:r>
            <a:r>
              <a:rPr lang="ja-JP" altLang="en-US" sz="9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注</a:t>
            </a:r>
            <a:r>
              <a:rPr lang="en-US" altLang="ja-JP" sz="9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で障害に関係のある治療、リハビリ、療育を年４回以上受けている方。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（申請日から１年前までの間）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障害に関連する治療等が</a:t>
            </a:r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対象となります。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怪我の治療や風邪、歯科</a:t>
            </a:r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などの一般的な治療は対象外です。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注１ 市外の内、近隣市町村（</a:t>
            </a:r>
            <a:r>
              <a:rPr lang="ja-JP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上越市、妙高市、長野県小谷村、長野県白馬村、富山県朝日町、</a:t>
            </a:r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</a:t>
            </a:r>
            <a:r>
              <a:rPr lang="ja-JP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入善町、黒部市、魚津市、滑川市、上市町、</a:t>
            </a:r>
            <a:r>
              <a:rPr lang="ja-JP" altLang="ja-JP" sz="10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立山町、</a:t>
            </a:r>
            <a:r>
              <a:rPr lang="ja-JP" altLang="en-US" sz="10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舟橋</a:t>
            </a:r>
            <a:r>
              <a:rPr lang="ja-JP" altLang="ja-JP" sz="10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村</a:t>
            </a:r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）は対象外です。</a:t>
            </a:r>
            <a:endParaRPr lang="en-US" altLang="ja-JP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注２ 対象施設</a:t>
            </a:r>
            <a:r>
              <a:rPr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医療機関、大学、障害福祉サービス事業所（児童発達支援のサービス提供事</a:t>
            </a:r>
            <a:endParaRPr lang="en-US" altLang="ja-JP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業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所）等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588483" y="2790627"/>
            <a:ext cx="6412883" cy="194985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01770" y="2886141"/>
            <a:ext cx="6419850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令和９年３月</a:t>
            </a:r>
            <a:r>
              <a:rPr lang="en-US" altLang="ja-JP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31</a:t>
            </a:r>
            <a:r>
              <a:rPr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日時点で、</a:t>
            </a:r>
            <a:r>
              <a:rPr lang="en-US" altLang="ja-JP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18</a:t>
            </a:r>
            <a:r>
              <a:rPr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歳以下で下記のいずれかに該当するお子さんを養育している。</a:t>
            </a:r>
            <a:endParaRPr lang="en-US" altLang="ja-JP" sz="11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 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身体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障害者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手帳、療育手帳、精神障害者保健福祉手帳の交付を受けている方</a:t>
            </a: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 福祉サービス利用者（児童発達支援・放課後等デイサービス 等）</a:t>
            </a: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 特別児童扶養手当受給者、自立支援医療受給者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zh-TW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特定医療費（指定難病）受給者、小児慢性特</a:t>
            </a:r>
            <a:endParaRPr lang="en-US" altLang="zh-TW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zh-TW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定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疾病</a:t>
            </a:r>
            <a:r>
              <a:rPr lang="zh-TW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医療費受給者</a:t>
            </a:r>
            <a:endParaRPr lang="ja-JP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 特別支援学校、特別支援学級、通級指導教室在籍者（過去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の在籍も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含む）</a:t>
            </a: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 適応指導教室</a:t>
            </a:r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ひすいルーム</a:t>
            </a:r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利用者（過去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の在籍も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含む）</a:t>
            </a: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 こども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家庭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課への相談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者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（療育相談、発達相談、こどものこころ相談 他）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⑦ 医師が療育に必要な治療等と認めるもの。</a:t>
            </a:r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医師の意見書（任意）が必要となります</a:t>
            </a:r>
            <a:endParaRPr kumimoji="1" lang="ja-JP" altLang="en-US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417533" y="7307966"/>
            <a:ext cx="2552700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助成の</a:t>
            </a:r>
            <a:r>
              <a:rPr lang="ja-JP" altLang="en-US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対象外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772784"/>
              </p:ext>
            </p:extLst>
          </p:nvPr>
        </p:nvGraphicFramePr>
        <p:xfrm>
          <a:off x="628650" y="8356028"/>
          <a:ext cx="6238875" cy="11886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4195423975"/>
                    </a:ext>
                  </a:extLst>
                </a:gridCol>
                <a:gridCol w="3578526">
                  <a:extLst>
                    <a:ext uri="{9D8B030D-6E8A-4147-A177-3AD203B41FA5}">
                      <a16:colId xmlns:a16="http://schemas.microsoft.com/office/drawing/2014/main" val="3843412100"/>
                    </a:ext>
                  </a:extLst>
                </a:gridCol>
                <a:gridCol w="1345899">
                  <a:extLst>
                    <a:ext uri="{9D8B030D-6E8A-4147-A177-3AD203B41FA5}">
                      <a16:colId xmlns:a16="http://schemas.microsoft.com/office/drawing/2014/main" val="3958264007"/>
                    </a:ext>
                  </a:extLst>
                </a:gridCol>
              </a:tblGrid>
              <a:tr h="236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通院日数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通院先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付与ポイント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065519"/>
                  </a:ext>
                </a:extLst>
              </a:tr>
              <a:tr h="4722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年４日以上の</a:t>
                      </a:r>
                      <a:endParaRPr lang="en-US" alt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通所、通院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800" b="1" u="sng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市外</a:t>
                      </a:r>
                      <a:r>
                        <a:rPr lang="ja-JP" alt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の対象施設</a:t>
                      </a:r>
                      <a:endParaRPr lang="en-US" alt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ja-JP" sz="105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lang="ja-JP" altLang="en-US" sz="105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市外の内、近隣市町村（</a:t>
                      </a:r>
                      <a:r>
                        <a:rPr lang="ja-JP" altLang="ja-JP" sz="105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上越市、妙高市、長野県小谷村、長野県白馬村、富山県朝日町、入善町、黒部市、魚津市、滑川市、上市町、立山町、</a:t>
                      </a:r>
                      <a:r>
                        <a:rPr lang="ja-JP" altLang="en-US" sz="105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舟橋</a:t>
                      </a:r>
                      <a:r>
                        <a:rPr lang="ja-JP" altLang="ja-JP" sz="105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村</a:t>
                      </a:r>
                      <a:r>
                        <a:rPr lang="ja-JP" altLang="en-US" sz="105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）は除きます。</a:t>
                      </a:r>
                      <a:endParaRPr lang="en-US" altLang="ja-JP" sz="105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900" b="1" u="sng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翠ペイ</a:t>
                      </a:r>
                      <a:endParaRPr lang="en-US" sz="1400" b="0" kern="100" dirty="0">
                        <a:solidFill>
                          <a:sysClr val="windowText" lastClr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</a:t>
                      </a:r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5,000</a:t>
                      </a:r>
                      <a:r>
                        <a:rPr lang="ja-JP" sz="120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ポイント</a:t>
                      </a:r>
                      <a:endParaRPr lang="en-US" altLang="ja-JP" sz="1200" b="0" kern="100" dirty="0">
                        <a:solidFill>
                          <a:sysClr val="windowText" lastClr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05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05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ポイントの有効期間は付与日から</a:t>
                      </a:r>
                      <a:r>
                        <a:rPr lang="en-US" altLang="ja-JP" sz="105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か月</a:t>
                      </a:r>
                      <a:r>
                        <a:rPr lang="ja-JP" altLang="en-US" sz="1050" b="0" kern="100" dirty="0">
                          <a:solidFill>
                            <a:sysClr val="windowText" lastClr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になります。</a:t>
                      </a:r>
                      <a:endParaRPr lang="ja-JP" sz="1050" b="0" kern="100" dirty="0">
                        <a:solidFill>
                          <a:sysClr val="windowText" lastClr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279088"/>
                  </a:ext>
                </a:extLst>
              </a:tr>
            </a:tbl>
          </a:graphicData>
        </a:graphic>
      </p:graphicFrame>
      <p:sp>
        <p:nvSpPr>
          <p:cNvPr id="23" name="正方形/長方形 22"/>
          <p:cNvSpPr/>
          <p:nvPr/>
        </p:nvSpPr>
        <p:spPr>
          <a:xfrm>
            <a:off x="478880" y="9526423"/>
            <a:ext cx="65348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27000">
              <a:spcAft>
                <a:spcPts val="0"/>
              </a:spcAft>
            </a:pPr>
            <a:r>
              <a:rPr lang="ja-JP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※同日に複数の医療機関等に通院しても１日分の算定となります。</a:t>
            </a:r>
            <a:endParaRPr lang="en-US" altLang="ja-JP" sz="105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indent="127000">
              <a:spcAft>
                <a:spcPts val="0"/>
              </a:spcAft>
            </a:pPr>
            <a:r>
              <a:rPr lang="ja-JP" altLang="ja-JP" sz="105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※１年度に申請できるのは１回だけとなります。</a:t>
            </a:r>
            <a:endParaRPr lang="en-US" altLang="ja-JP" sz="105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indent="127000">
              <a:spcAft>
                <a:spcPts val="0"/>
              </a:spcAft>
            </a:pPr>
            <a:r>
              <a:rPr lang="en-US" altLang="ja-JP" sz="105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105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宿泊を伴うサービス等の利用のため、児童の送迎を行う場合、送り及び迎えの日が別日であっても、　　</a:t>
            </a:r>
            <a:endParaRPr lang="en-US" altLang="ja-JP" sz="105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indent="127000">
              <a:spcAft>
                <a:spcPts val="0"/>
              </a:spcAft>
            </a:pPr>
            <a:r>
              <a:rPr lang="ja-JP" altLang="en-US" sz="105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１日分とみなします。</a:t>
            </a:r>
            <a:endParaRPr lang="ja-JP" altLang="ja-JP" sz="105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475633" y="1950081"/>
            <a:ext cx="6515101" cy="280653"/>
            <a:chOff x="475633" y="2019932"/>
            <a:chExt cx="6515101" cy="280653"/>
          </a:xfrm>
        </p:grpSpPr>
        <p:sp>
          <p:nvSpPr>
            <p:cNvPr id="24" name="正方形/長方形 23"/>
            <p:cNvSpPr/>
            <p:nvPr/>
          </p:nvSpPr>
          <p:spPr>
            <a:xfrm>
              <a:off x="475633" y="2019932"/>
              <a:ext cx="6515101" cy="28065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475633" y="2019932"/>
              <a:ext cx="360000" cy="280653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784021" y="1938935"/>
            <a:ext cx="1209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対象者</a:t>
            </a:r>
            <a:endParaRPr kumimoji="1" lang="ja-JP" altLang="en-US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75634" y="2227960"/>
            <a:ext cx="652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当該年度末に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18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歳以下のお子さんを養育している方が対象です。以下の条件に当てはまるときは、受給できますのでご確認ください。</a:t>
            </a:r>
            <a:endParaRPr kumimoji="1" lang="ja-JP" altLang="en-US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2157637" y="4630283"/>
            <a:ext cx="371475" cy="74295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>
            <a:off x="6499928" y="4630283"/>
            <a:ext cx="378934" cy="2818267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546736" y="8074981"/>
            <a:ext cx="27870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◆助成額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395820" y="643038"/>
            <a:ext cx="6632756" cy="16721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-350154" y="341189"/>
            <a:ext cx="8057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令和８年度</a:t>
            </a:r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こども療育交通費助成事業</a:t>
            </a:r>
          </a:p>
        </p:txBody>
      </p:sp>
      <p:grpSp>
        <p:nvGrpSpPr>
          <p:cNvPr id="7" name="グループ化 6"/>
          <p:cNvGrpSpPr/>
          <p:nvPr/>
        </p:nvGrpSpPr>
        <p:grpSpPr>
          <a:xfrm>
            <a:off x="2065194" y="4834085"/>
            <a:ext cx="557356" cy="320477"/>
            <a:chOff x="-557356" y="4910285"/>
            <a:chExt cx="557356" cy="320477"/>
          </a:xfrm>
        </p:grpSpPr>
        <p:sp>
          <p:nvSpPr>
            <p:cNvPr id="2" name="正方形/長方形 1"/>
            <p:cNvSpPr/>
            <p:nvPr/>
          </p:nvSpPr>
          <p:spPr>
            <a:xfrm>
              <a:off x="-546100" y="4910285"/>
              <a:ext cx="546100" cy="27929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-557356" y="4922985"/>
              <a:ext cx="5486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はい</a:t>
              </a:r>
            </a:p>
          </p:txBody>
        </p:sp>
      </p:grpSp>
      <p:sp>
        <p:nvSpPr>
          <p:cNvPr id="36" name="下矢印 35"/>
          <p:cNvSpPr/>
          <p:nvPr/>
        </p:nvSpPr>
        <p:spPr>
          <a:xfrm>
            <a:off x="2157637" y="6668633"/>
            <a:ext cx="371475" cy="74295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2" name="グループ化 31"/>
          <p:cNvGrpSpPr/>
          <p:nvPr/>
        </p:nvGrpSpPr>
        <p:grpSpPr>
          <a:xfrm>
            <a:off x="2065194" y="6878785"/>
            <a:ext cx="557356" cy="320477"/>
            <a:chOff x="-557356" y="4910285"/>
            <a:chExt cx="557356" cy="320477"/>
          </a:xfrm>
        </p:grpSpPr>
        <p:sp>
          <p:nvSpPr>
            <p:cNvPr id="34" name="正方形/長方形 33"/>
            <p:cNvSpPr/>
            <p:nvPr/>
          </p:nvSpPr>
          <p:spPr>
            <a:xfrm>
              <a:off x="-546100" y="4910285"/>
              <a:ext cx="546100" cy="27929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-557356" y="4922985"/>
              <a:ext cx="5486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はい</a:t>
              </a:r>
            </a:p>
          </p:txBody>
        </p:sp>
      </p:grpSp>
      <p:sp>
        <p:nvSpPr>
          <p:cNvPr id="43" name="下矢印 42"/>
          <p:cNvSpPr/>
          <p:nvPr/>
        </p:nvSpPr>
        <p:spPr>
          <a:xfrm>
            <a:off x="4494437" y="6668633"/>
            <a:ext cx="371475" cy="74295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7" name="グループ化 36"/>
          <p:cNvGrpSpPr/>
          <p:nvPr/>
        </p:nvGrpSpPr>
        <p:grpSpPr>
          <a:xfrm>
            <a:off x="4272332" y="6878785"/>
            <a:ext cx="818411" cy="320477"/>
            <a:chOff x="-557356" y="4910285"/>
            <a:chExt cx="557356" cy="320477"/>
          </a:xfrm>
        </p:grpSpPr>
        <p:sp>
          <p:nvSpPr>
            <p:cNvPr id="38" name="正方形/長方形 37"/>
            <p:cNvSpPr/>
            <p:nvPr/>
          </p:nvSpPr>
          <p:spPr>
            <a:xfrm>
              <a:off x="-546100" y="4910285"/>
              <a:ext cx="546100" cy="27929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-557356" y="4922985"/>
              <a:ext cx="5486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いいえ</a:t>
              </a: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6274573" y="4860970"/>
            <a:ext cx="818411" cy="320477"/>
            <a:chOff x="-557356" y="4910285"/>
            <a:chExt cx="557356" cy="320477"/>
          </a:xfrm>
        </p:grpSpPr>
        <p:sp>
          <p:nvSpPr>
            <p:cNvPr id="46" name="正方形/長方形 45"/>
            <p:cNvSpPr/>
            <p:nvPr/>
          </p:nvSpPr>
          <p:spPr>
            <a:xfrm>
              <a:off x="-546100" y="4910285"/>
              <a:ext cx="546100" cy="27929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-557356" y="4922985"/>
              <a:ext cx="5486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いいえ</a:t>
              </a:r>
            </a:p>
          </p:txBody>
        </p:sp>
      </p:grpSp>
      <p:sp>
        <p:nvSpPr>
          <p:cNvPr id="49" name="下矢印 48"/>
          <p:cNvSpPr/>
          <p:nvPr/>
        </p:nvSpPr>
        <p:spPr>
          <a:xfrm>
            <a:off x="2151287" y="7741783"/>
            <a:ext cx="371475" cy="464883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62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143887" y="180123"/>
            <a:ext cx="7238637" cy="1031022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/>
            </a:solidFill>
          </a:ln>
          <a:effectLst>
            <a:outerShdw blurRad="50800" dist="38100" sx="101000" sy="101000" algn="l" rotWithShape="0">
              <a:schemeClr val="accent4">
                <a:lumMod val="60000"/>
                <a:lumOff val="4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/>
          <p:cNvGrpSpPr/>
          <p:nvPr/>
        </p:nvGrpSpPr>
        <p:grpSpPr>
          <a:xfrm>
            <a:off x="504661" y="1371835"/>
            <a:ext cx="6515101" cy="280653"/>
            <a:chOff x="504661" y="699134"/>
            <a:chExt cx="6515101" cy="280653"/>
          </a:xfrm>
        </p:grpSpPr>
        <p:sp>
          <p:nvSpPr>
            <p:cNvPr id="8" name="正方形/長方形 7"/>
            <p:cNvSpPr/>
            <p:nvPr/>
          </p:nvSpPr>
          <p:spPr>
            <a:xfrm>
              <a:off x="504661" y="699134"/>
              <a:ext cx="6515101" cy="28065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504661" y="699134"/>
              <a:ext cx="360000" cy="280653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871107" y="1346173"/>
            <a:ext cx="46007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申請方法</a:t>
            </a:r>
            <a:endParaRPr kumimoji="1" lang="ja-JP" altLang="en-US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526433" y="3571619"/>
            <a:ext cx="6515101" cy="307777"/>
            <a:chOff x="511919" y="3520087"/>
            <a:chExt cx="6515101" cy="307777"/>
          </a:xfrm>
        </p:grpSpPr>
        <p:grpSp>
          <p:nvGrpSpPr>
            <p:cNvPr id="11" name="グループ化 10"/>
            <p:cNvGrpSpPr/>
            <p:nvPr/>
          </p:nvGrpSpPr>
          <p:grpSpPr>
            <a:xfrm>
              <a:off x="511919" y="3545749"/>
              <a:ext cx="6515101" cy="280653"/>
              <a:chOff x="504661" y="699134"/>
              <a:chExt cx="6515101" cy="280653"/>
            </a:xfrm>
          </p:grpSpPr>
          <p:sp>
            <p:nvSpPr>
              <p:cNvPr id="12" name="正方形/長方形 11"/>
              <p:cNvSpPr/>
              <p:nvPr/>
            </p:nvSpPr>
            <p:spPr>
              <a:xfrm>
                <a:off x="504661" y="699134"/>
                <a:ext cx="6515101" cy="280653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3" name="正方形/長方形 12"/>
              <p:cNvSpPr/>
              <p:nvPr/>
            </p:nvSpPr>
            <p:spPr>
              <a:xfrm>
                <a:off x="504661" y="699134"/>
                <a:ext cx="360000" cy="28065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878365" y="3520087"/>
              <a:ext cx="308403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４　申請前にご準備いただくもの</a:t>
              </a:r>
              <a:endPara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17" name="テキスト ボックス 16"/>
          <p:cNvSpPr txBox="1"/>
          <p:nvPr/>
        </p:nvSpPr>
        <p:spPr>
          <a:xfrm>
            <a:off x="486952" y="3907223"/>
            <a:ext cx="689557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⑴　翠ペイの登録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①事前にデジタル地域通貨「翠ペイ」の会員登録を行ってください。</a:t>
            </a: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アプリのダウンロード及び会員登録方法は、糸魚川市デジタル地域通貨振興協会のホー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ムページをご覧ください。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②会員情報（アカウント情報）の姓名は、申請者の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氏名（本名）で登録（修正）してください。</a:t>
            </a:r>
          </a:p>
          <a:p>
            <a:endParaRPr lang="en-US" altLang="ja-JP" sz="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③申請中、会員コード（８桁）とＣＤ（２桁）を入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2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力する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項目がありますので、メモしておいてください。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⑵　添付資料の準備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①本人確認できる書類の写真、画像をご準備願います。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1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窓口申請は原本をお持ちください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）</a:t>
            </a:r>
            <a:endParaRPr lang="en-US" altLang="ja-JP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 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免許証、マイナンバーカード（顔写真のついている表面）等</a:t>
            </a:r>
          </a:p>
          <a:p>
            <a:endParaRPr lang="en-US" altLang="ja-JP" sz="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②通院日と通院先の医療機関名が確認できる書類の写真、画像をご準備願います。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1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窓口申請は　</a:t>
            </a:r>
            <a:endParaRPr lang="en-US" altLang="ja-JP" sz="1100" u="sng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11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原本をお持ちください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）</a:t>
            </a:r>
            <a:endParaRPr lang="en-US" altLang="ja-JP" sz="2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診療日が確認できる診療報酬明細書等　４日分をご準備願います。</a:t>
            </a: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申請日前１年以内分からの通院日が対象となります。なお、過去にこども療育交通費助成で申請した　　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通院日は対象外になります。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同じ日に複数の施設に通院した場合であっても１日分として算定します。</a:t>
            </a: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画像は記載内容が読み取れるようご注意願います。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&lt;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該当する方のみ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&gt;</a:t>
            </a: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特定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疾病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医療費（指定難病）受給者、小児慢性特定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疾病医療費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受給者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に該当する方は、県の交付する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受給者証の写真、画像をご準備願います。（</a:t>
            </a:r>
            <a:r>
              <a:rPr lang="ja-JP" altLang="en-US" sz="11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窓口申請は原本をお持ちください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）</a:t>
            </a:r>
            <a:endParaRPr lang="en-US" altLang="ja-JP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医師が療育に必要な治療等と認めるものに該当する方は、医師の意見書（任意）の写真、画像をご準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備願います。 （</a:t>
            </a:r>
            <a:r>
              <a:rPr lang="ja-JP" altLang="en-US" sz="11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窓口申請は原本をお持ちください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）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zh-TW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86953" y="1701092"/>
            <a:ext cx="227924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➀オンライン申請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二次元コードから電子申請システムにアクセスして、必要事項の入力、画像を添付して申請してください。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809345" y="1701092"/>
            <a:ext cx="321041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②窓口申請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必要書類を持参し、糸魚川市役所福祉事務所又は能生事務所、青海事務所窓口で申請します。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23" name="直線コネクタ 22"/>
          <p:cNvCxnSpPr/>
          <p:nvPr/>
        </p:nvCxnSpPr>
        <p:spPr>
          <a:xfrm>
            <a:off x="3686628" y="1907328"/>
            <a:ext cx="14812" cy="667266"/>
          </a:xfrm>
          <a:prstGeom prst="line">
            <a:avLst/>
          </a:prstGeom>
          <a:ln w="254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5" name="グループ化 4"/>
          <p:cNvGrpSpPr/>
          <p:nvPr/>
        </p:nvGrpSpPr>
        <p:grpSpPr>
          <a:xfrm>
            <a:off x="486953" y="365309"/>
            <a:ext cx="6554581" cy="1162974"/>
            <a:chOff x="486953" y="2823394"/>
            <a:chExt cx="6554581" cy="1162974"/>
          </a:xfrm>
        </p:grpSpPr>
        <p:grpSp>
          <p:nvGrpSpPr>
            <p:cNvPr id="25" name="グループ化 24"/>
            <p:cNvGrpSpPr/>
            <p:nvPr/>
          </p:nvGrpSpPr>
          <p:grpSpPr>
            <a:xfrm>
              <a:off x="511921" y="2849056"/>
              <a:ext cx="6515101" cy="280653"/>
              <a:chOff x="504661" y="699134"/>
              <a:chExt cx="6515101" cy="280653"/>
            </a:xfrm>
          </p:grpSpPr>
          <p:sp>
            <p:nvSpPr>
              <p:cNvPr id="26" name="正方形/長方形 25"/>
              <p:cNvSpPr/>
              <p:nvPr/>
            </p:nvSpPr>
            <p:spPr>
              <a:xfrm>
                <a:off x="504661" y="699134"/>
                <a:ext cx="6515101" cy="280653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正方形/長方形 26"/>
              <p:cNvSpPr/>
              <p:nvPr/>
            </p:nvSpPr>
            <p:spPr>
              <a:xfrm>
                <a:off x="504661" y="699134"/>
                <a:ext cx="360000" cy="28065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8" name="テキスト ボックス 27"/>
            <p:cNvSpPr txBox="1"/>
            <p:nvPr/>
          </p:nvSpPr>
          <p:spPr>
            <a:xfrm>
              <a:off x="878367" y="2823394"/>
              <a:ext cx="46007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２　申請期間</a:t>
              </a:r>
              <a:endPara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486953" y="3155371"/>
              <a:ext cx="655458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令和８年４月１日～令和９年３月</a:t>
              </a:r>
              <a:r>
                <a:rPr lang="en-US" altLang="ja-JP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31</a:t>
              </a:r>
              <a:r>
                <a:rPr lang="ja-JP" altLang="en-US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日</a:t>
              </a:r>
              <a:endParaRPr lang="en-US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1600" kern="1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　</a:t>
              </a:r>
              <a:r>
                <a:rPr lang="en-US" altLang="ja-JP" sz="14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申請は</a:t>
              </a:r>
              <a:r>
                <a:rPr lang="ja-JP" altLang="ja-JP" sz="14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１年度に１回</a:t>
              </a:r>
              <a:r>
                <a:rPr lang="ja-JP" altLang="en-US" sz="14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のみとなります。</a:t>
              </a:r>
              <a:endParaRPr lang="ja-JP" altLang="en-US" sz="1600" b="1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  <a:p>
              <a:r>
                <a:rPr lang="ja-JP" altLang="en-US" sz="14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</a:p>
          </p:txBody>
        </p:sp>
      </p:grpSp>
      <p:sp>
        <p:nvSpPr>
          <p:cNvPr id="30" name="正方形/長方形 29"/>
          <p:cNvSpPr/>
          <p:nvPr/>
        </p:nvSpPr>
        <p:spPr>
          <a:xfrm>
            <a:off x="304800" y="8882745"/>
            <a:ext cx="6937829" cy="13933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21639" y="8960795"/>
            <a:ext cx="2002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お問合わせ</a:t>
            </a:r>
            <a:r>
              <a:rPr kumimoji="1"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08723" y="9235112"/>
            <a:ext cx="34711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糸魚川市 福祉事務所 福祉サービス係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受付時間 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8:30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17:15</a:t>
            </a:r>
            <a:r>
              <a:rPr lang="ja-JP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（土・日、祝日除く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電　話　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TEL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025-552-1511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（代表）　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メール　</a:t>
            </a:r>
            <a:r>
              <a: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fukushi@city.itoigawa.lg.jp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3556008" y="9193019"/>
            <a:ext cx="3831698" cy="870725"/>
            <a:chOff x="3628578" y="9105935"/>
            <a:chExt cx="3831698" cy="870725"/>
          </a:xfrm>
        </p:grpSpPr>
        <p:sp>
          <p:nvSpPr>
            <p:cNvPr id="4" name="角丸四角形 3"/>
            <p:cNvSpPr/>
            <p:nvPr/>
          </p:nvSpPr>
          <p:spPr>
            <a:xfrm>
              <a:off x="3628578" y="9105935"/>
              <a:ext cx="3614051" cy="8707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3701440" y="9114886"/>
              <a:ext cx="3758836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※</a:t>
              </a:r>
              <a:r>
                <a:rPr kumimoji="1"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デジタル地域通貨「翠ペイ」の登録方法等のお問い</a:t>
              </a:r>
              <a:endParaRPr kumimoji="1"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合わせは下記までお願いします。</a:t>
              </a:r>
              <a:endParaRPr kumimoji="1"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糸魚川市デジタル地域通貨振興協会（糸魚川信用組合内）</a:t>
              </a:r>
              <a:endParaRPr kumimoji="1"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電話　</a:t>
              </a:r>
              <a:r>
                <a:rPr kumimoji="1"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025-552-9880</a:t>
              </a:r>
              <a:endPara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1" name="角丸四角形 20"/>
          <p:cNvSpPr/>
          <p:nvPr/>
        </p:nvSpPr>
        <p:spPr>
          <a:xfrm>
            <a:off x="526433" y="2979250"/>
            <a:ext cx="6493329" cy="45774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accent4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04676" y="3041005"/>
            <a:ext cx="6409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申請受理後、翌月の</a:t>
            </a:r>
            <a:r>
              <a:rPr lang="en-US" altLang="ja-JP" sz="14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15</a:t>
            </a:r>
            <a:r>
              <a:rPr lang="ja-JP" altLang="en-US" sz="14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日前後に指定の会員コードにポイントを付与します。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41" name="グループ化 40"/>
          <p:cNvGrpSpPr/>
          <p:nvPr/>
        </p:nvGrpSpPr>
        <p:grpSpPr>
          <a:xfrm>
            <a:off x="4598759" y="4745582"/>
            <a:ext cx="2243816" cy="751698"/>
            <a:chOff x="4381047" y="5272803"/>
            <a:chExt cx="2243816" cy="751698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41117" y="5272803"/>
              <a:ext cx="751698" cy="751698"/>
            </a:xfrm>
            <a:prstGeom prst="rect">
              <a:avLst/>
            </a:prstGeom>
          </p:spPr>
        </p:pic>
        <p:grpSp>
          <p:nvGrpSpPr>
            <p:cNvPr id="39" name="グループ化 38"/>
            <p:cNvGrpSpPr/>
            <p:nvPr/>
          </p:nvGrpSpPr>
          <p:grpSpPr>
            <a:xfrm>
              <a:off x="4381047" y="5370933"/>
              <a:ext cx="1482697" cy="498150"/>
              <a:chOff x="4410075" y="5588643"/>
              <a:chExt cx="1482697" cy="498150"/>
            </a:xfrm>
          </p:grpSpPr>
          <p:sp>
            <p:nvSpPr>
              <p:cNvPr id="34" name="テキスト ボックス 33"/>
              <p:cNvSpPr txBox="1"/>
              <p:nvPr/>
            </p:nvSpPr>
            <p:spPr>
              <a:xfrm>
                <a:off x="4445743" y="5634126"/>
                <a:ext cx="70053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翠ペイ</a:t>
                </a:r>
                <a:endParaRPr kumimoji="1" lang="ja-JP" altLang="en-US" sz="12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35" name="角丸四角形 34"/>
              <p:cNvSpPr/>
              <p:nvPr/>
            </p:nvSpPr>
            <p:spPr>
              <a:xfrm>
                <a:off x="5238750" y="5647712"/>
                <a:ext cx="537603" cy="268876"/>
              </a:xfrm>
              <a:prstGeom prst="round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ts val="1000"/>
                  </a:lnSpc>
                </a:pPr>
                <a:r>
                  <a:rPr kumimoji="1" lang="ja-JP" altLang="en-US" sz="12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検索</a:t>
                </a:r>
              </a:p>
            </p:txBody>
          </p:sp>
          <p:sp>
            <p:nvSpPr>
              <p:cNvPr id="36" name="角丸四角形 35"/>
              <p:cNvSpPr/>
              <p:nvPr/>
            </p:nvSpPr>
            <p:spPr>
              <a:xfrm>
                <a:off x="4410075" y="5588643"/>
                <a:ext cx="1431042" cy="387014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右矢印 37"/>
              <p:cNvSpPr/>
              <p:nvPr/>
            </p:nvSpPr>
            <p:spPr>
              <a:xfrm rot="13500000">
                <a:off x="5698073" y="5892094"/>
                <a:ext cx="185700" cy="203698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0" name="テキスト ボックス 39"/>
            <p:cNvSpPr txBox="1"/>
            <p:nvPr/>
          </p:nvSpPr>
          <p:spPr>
            <a:xfrm>
              <a:off x="4462235" y="5718742"/>
              <a:ext cx="21626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" u="sng" dirty="0">
                  <a:hlinkClick r:id="rId3"/>
                </a:rPr>
                <a:t>https://suipay.jp/</a:t>
              </a:r>
              <a:endParaRPr kumimoji="1" lang="ja-JP" altLang="en-US" sz="1200" dirty="0"/>
            </a:p>
          </p:txBody>
        </p:sp>
      </p:grpSp>
      <p:sp>
        <p:nvSpPr>
          <p:cNvPr id="33" name="テキスト ボックス 32"/>
          <p:cNvSpPr txBox="1"/>
          <p:nvPr/>
        </p:nvSpPr>
        <p:spPr>
          <a:xfrm>
            <a:off x="1690276" y="2652631"/>
            <a:ext cx="21324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b="0" i="0" dirty="0">
                <a:solidFill>
                  <a:srgbClr val="009688"/>
                </a:solidFill>
                <a:effectLst/>
                <a:latin typeface="Roboto"/>
                <a:hlinkClick r:id="rId4"/>
              </a:rPr>
              <a:t>https://logoform.jp/form/uqfT/1471657</a:t>
            </a:r>
            <a:endParaRPr kumimoji="1" lang="ja-JP" altLang="en-US" sz="900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563EF89A-7661-3EBE-2C66-7C890A3C1C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898" y="1859132"/>
            <a:ext cx="807346" cy="80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095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2337</TotalTime>
  <Words>1107</Words>
  <Application>Microsoft Office PowerPoint</Application>
  <PresentationFormat>ユーザー設定</PresentationFormat>
  <Paragraphs>97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UDゴシック</vt:lpstr>
      <vt:lpstr>ＭＳ ゴシック</vt:lpstr>
      <vt:lpstr>ＭＳ 明朝</vt:lpstr>
      <vt:lpstr>Roboto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松澤隆司</dc:creator>
  <cp:lastModifiedBy>横澤幸子(福)</cp:lastModifiedBy>
  <cp:revision>131</cp:revision>
  <cp:lastPrinted>2025-01-28T02:12:54Z</cp:lastPrinted>
  <dcterms:created xsi:type="dcterms:W3CDTF">2024-12-10T00:11:30Z</dcterms:created>
  <dcterms:modified xsi:type="dcterms:W3CDTF">2026-03-31T23:47:26Z</dcterms:modified>
</cp:coreProperties>
</file>